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0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nie McCormick" initials="CM" lastIdx="2" clrIdx="0"/>
  <p:cmAuthor id="1" name="Debra LaGrone" initials="D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94660"/>
  </p:normalViewPr>
  <p:slideViewPr>
    <p:cSldViewPr>
      <p:cViewPr>
        <p:scale>
          <a:sx n="99" d="100"/>
          <a:sy n="99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075"/>
    </p:cViewPr>
  </p:sorterViewPr>
  <p:notesViewPr>
    <p:cSldViewPr>
      <p:cViewPr varScale="1">
        <p:scale>
          <a:sx n="98" d="100"/>
          <a:sy n="98" d="100"/>
        </p:scale>
        <p:origin x="3516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787" y="8723444"/>
            <a:ext cx="6698827" cy="464820"/>
          </a:xfrm>
          <a:prstGeom prst="rect">
            <a:avLst/>
          </a:prstGeo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4953" y="8909051"/>
            <a:ext cx="6729660" cy="251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4242" tIns="47121" rIns="94242" bIns="47121">
            <a:spAutoFit/>
          </a:bodyPr>
          <a:lstStyle/>
          <a:p>
            <a:pPr defTabSz="941759" eaLnBrk="0" hangingPunct="0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/>
                </a:solidFill>
              </a:rPr>
              <a:t>© 2015 NASFAA                                                                                </a:t>
            </a:r>
            <a:fld id="{5A4E40A0-19A0-4F29-A9C5-577C813A7B7F}" type="slidenum">
              <a:rPr lang="en-US" sz="1000">
                <a:solidFill>
                  <a:schemeClr val="bg1"/>
                </a:solidFill>
              </a:rPr>
              <a:pPr defTabSz="941759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</a:rPr>
              <a:t>                                                                What You Need to Know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" y="292128"/>
            <a:ext cx="7010400" cy="377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4242" tIns="47121" rIns="94242" bIns="47121">
            <a:spAutoFit/>
          </a:bodyPr>
          <a:lstStyle/>
          <a:p>
            <a:pPr algn="ctr" defTabSz="941759" eaLnBrk="0" hangingPunct="0">
              <a:defRPr/>
            </a:pPr>
            <a:r>
              <a:rPr lang="en-US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 Need to Know </a:t>
            </a:r>
            <a:r>
              <a:rPr lang="en-US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</a:t>
            </a:r>
            <a:r>
              <a:rPr lang="en-US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Aid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7" y="5732780"/>
            <a:ext cx="6698827" cy="464820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787" y="5940783"/>
            <a:ext cx="6698826" cy="2568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9624" tIns="49811" rIns="99624" bIns="4981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95533" eaLnBrk="0" hangingPunct="0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/>
                </a:solidFill>
              </a:rPr>
              <a:t>What You Need to Know                                                                </a:t>
            </a:r>
            <a:fld id="{5A4E40A0-19A0-4F29-A9C5-577C813A7B7F}" type="slidenum">
              <a:rPr lang="en-US" sz="1000">
                <a:solidFill>
                  <a:schemeClr val="bg1"/>
                </a:solidFill>
              </a:rPr>
              <a:pPr defTabSz="995533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</a:rPr>
              <a:t>                                                                               © 2015 NASFAA</a:t>
            </a:r>
          </a:p>
        </p:txBody>
      </p:sp>
    </p:spTree>
    <p:extLst>
      <p:ext uri="{BB962C8B-B14F-4D97-AF65-F5344CB8AC3E}">
        <p14:creationId xmlns:p14="http://schemas.microsoft.com/office/powerpoint/2010/main" val="114920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B9A4EA-07C7-4A62-8053-FD0A2A4690A2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A7F8C3-B5D2-4565-BB39-641E547D4F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4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FDEBE571-D673-48C8-8A68-3EF44DB84E6C}" type="slidenum">
              <a:rPr lang="en-US" smtClean="0"/>
              <a:pPr defTabSz="930746"/>
              <a:t>1</a:t>
            </a:fld>
            <a:endParaRPr 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706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C8771B93-EE62-42F4-9443-B3B118E80555}" type="slidenum">
              <a:rPr lang="en-US" smtClean="0"/>
              <a:pPr defTabSz="930746"/>
              <a:t>10</a:t>
            </a:fld>
            <a:endParaRPr lang="en-US" dirty="0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9875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72AA6469-EC12-4FE9-822E-9514048052E4}" type="slidenum">
              <a:rPr lang="en-US" smtClean="0"/>
              <a:pPr defTabSz="930746"/>
              <a:t>11</a:t>
            </a:fld>
            <a:endParaRPr lang="en-US" dirty="0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911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87AF6CD5-175C-429F-AA38-7C808C65B06C}" type="slidenum">
              <a:rPr lang="en-US" smtClean="0"/>
              <a:pPr defTabSz="930746"/>
              <a:t>12</a:t>
            </a:fld>
            <a:endParaRPr lang="en-US" dirty="0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673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81C5BD26-8E72-4DF1-9249-2A3CBE074266}" type="slidenum">
              <a:rPr lang="en-US" smtClean="0"/>
              <a:pPr defTabSz="930746"/>
              <a:t>13</a:t>
            </a:fld>
            <a:endParaRPr lang="en-US" dirty="0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353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E2C2C794-09DB-4635-850F-C1C8EA25A36E}" type="slidenum">
              <a:rPr lang="en-US" smtClean="0"/>
              <a:pPr defTabSz="930746"/>
              <a:t>14</a:t>
            </a:fld>
            <a:endParaRPr lang="en-US" dirty="0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936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6E85FA58-9E6D-4642-9A99-3400FBF806AD}" type="slidenum">
              <a:rPr lang="en-US" smtClean="0"/>
              <a:pPr defTabSz="930746"/>
              <a:t>15</a:t>
            </a:fld>
            <a:endParaRPr lang="en-US" dirty="0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893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541D4124-FFB0-4186-B8F0-DF6C784D1086}" type="slidenum">
              <a:rPr lang="en-US" smtClean="0"/>
              <a:pPr defTabSz="930746"/>
              <a:t>16</a:t>
            </a:fld>
            <a:endParaRPr lang="en-US" dirty="0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7115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541D4124-FFB0-4186-B8F0-DF6C784D1086}" type="slidenum">
              <a:rPr lang="en-US" smtClean="0"/>
              <a:pPr defTabSz="930746"/>
              <a:t>17</a:t>
            </a:fld>
            <a:endParaRPr lang="en-US" dirty="0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86705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7F24611B-E88E-43C3-B3A9-16ADB40B3606}" type="slidenum">
              <a:rPr lang="en-US" smtClean="0"/>
              <a:pPr defTabSz="930746"/>
              <a:t>18</a:t>
            </a:fld>
            <a:endParaRPr lang="en-US" dirty="0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0813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10F94058-06A9-4C82-8807-CF095892735C}" type="slidenum">
              <a:rPr lang="en-US" smtClean="0"/>
              <a:pPr defTabSz="930746"/>
              <a:t>19</a:t>
            </a:fld>
            <a:endParaRPr lang="en-US" dirty="0" smtClean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096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8A85F2B9-2469-4CE0-8E58-DFD2E4B24016}" type="slidenum">
              <a:rPr lang="en-US" smtClean="0"/>
              <a:pPr defTabSz="930746"/>
              <a:t>2</a:t>
            </a:fld>
            <a:endParaRPr lang="en-US" dirty="0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3630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1C4AD454-2678-4015-8EFA-BB9D24602CB6}" type="slidenum">
              <a:rPr lang="en-US" smtClean="0"/>
              <a:pPr defTabSz="930746"/>
              <a:t>20</a:t>
            </a:fld>
            <a:endParaRPr lang="en-US" dirty="0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2078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A905EE21-DFC5-456B-8518-60CA2493E919}" type="slidenum">
              <a:rPr lang="en-US" smtClean="0"/>
              <a:pPr defTabSz="930746"/>
              <a:t>21</a:t>
            </a:fld>
            <a:endParaRPr lang="en-US" dirty="0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528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878036FA-F945-4F03-9DA4-50F6603CFA53}" type="slidenum">
              <a:rPr lang="en-US" smtClean="0"/>
              <a:pPr defTabSz="930746"/>
              <a:t>22</a:t>
            </a:fld>
            <a:endParaRPr lang="en-US" dirty="0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3833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CCC6CFD0-DC60-458C-AE52-4B994E19B42C}" type="slidenum">
              <a:rPr lang="en-US" smtClean="0"/>
              <a:pPr defTabSz="930746"/>
              <a:t>23</a:t>
            </a:fld>
            <a:endParaRPr lang="en-US" dirty="0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86841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6794C4BB-B614-4DB8-87D2-A917B6919E40}" type="slidenum">
              <a:rPr lang="en-US" smtClean="0"/>
              <a:pPr defTabSz="930746"/>
              <a:t>24</a:t>
            </a:fld>
            <a:endParaRPr lang="en-US" dirty="0" smtClean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4251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6D7513F9-FAAA-47AA-B2AA-B7B894537E83}" type="slidenum">
              <a:rPr lang="en-US" smtClean="0"/>
              <a:pPr defTabSz="930746"/>
              <a:t>25</a:t>
            </a:fld>
            <a:endParaRPr lang="en-US" dirty="0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4409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CB7267D1-8EBD-4AF6-AD7D-68626F573C6F}" type="slidenum">
              <a:rPr lang="en-US" smtClean="0"/>
              <a:pPr defTabSz="930746"/>
              <a:t>26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756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77DE51A1-F46D-4CC5-B68C-1DF1E373D830}" type="slidenum">
              <a:rPr lang="en-US" smtClean="0"/>
              <a:pPr defTabSz="930746"/>
              <a:t>27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75464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5ED1468B-2133-483C-9E84-7A204233C1E3}" type="slidenum">
              <a:rPr lang="en-US" smtClean="0"/>
              <a:pPr defTabSz="930746"/>
              <a:t>28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4632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9D4D843E-32AE-435C-B571-317ABDAFA324}" type="slidenum">
              <a:rPr lang="en-US" smtClean="0"/>
              <a:pPr defTabSz="930746"/>
              <a:t>29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403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BD271A48-0907-4B9A-9683-94634E7A37DB}" type="slidenum">
              <a:rPr lang="en-US" smtClean="0"/>
              <a:pPr defTabSz="930746"/>
              <a:t>3</a:t>
            </a:fld>
            <a:endParaRPr lang="en-US" dirty="0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0479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821CF2FE-FD55-4EEC-9023-A5156ABE4C1F}" type="slidenum">
              <a:rPr lang="en-US" smtClean="0"/>
              <a:pPr defTabSz="930746"/>
              <a:t>30</a:t>
            </a:fld>
            <a:endParaRPr lang="en-US" dirty="0" smtClean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7189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1E4AE438-BCFE-4764-B098-FBBFA759AB67}" type="slidenum">
              <a:rPr lang="en-US" smtClean="0"/>
              <a:pPr defTabSz="930746"/>
              <a:t>31</a:t>
            </a:fld>
            <a:endParaRPr lang="en-US" dirty="0" smtClean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6340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159798F6-1026-48A0-917D-8EC2D58D2643}" type="slidenum">
              <a:rPr lang="en-US" smtClean="0"/>
              <a:pPr defTabSz="930746"/>
              <a:t>32</a:t>
            </a:fld>
            <a:endParaRPr lang="en-US" dirty="0" smtClean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5969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BFD145FB-0545-4855-A968-B16B26A83A3E}" type="slidenum">
              <a:rPr lang="en-US" smtClean="0"/>
              <a:pPr defTabSz="930746"/>
              <a:t>33</a:t>
            </a:fld>
            <a:endParaRPr lang="en-US" dirty="0" smtClean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9239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59F7DB87-13D1-4C33-B263-04655F864FF9}" type="slidenum">
              <a:rPr lang="en-US" smtClean="0"/>
              <a:pPr defTabSz="930746"/>
              <a:t>34</a:t>
            </a:fld>
            <a:endParaRPr lang="en-US" dirty="0" smtClean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37031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7E584059-081E-41D0-AFB4-EB5D98E24342}" type="slidenum">
              <a:rPr lang="en-US" smtClean="0"/>
              <a:pPr defTabSz="930746"/>
              <a:t>35</a:t>
            </a:fld>
            <a:endParaRPr lang="en-US" dirty="0" smtClean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35338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F6C4742A-79D8-4429-9E77-9C31B37638CE}" type="slidenum">
              <a:rPr lang="en-US" smtClean="0"/>
              <a:pPr defTabSz="930746"/>
              <a:t>36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7898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12DEE39B-F2E8-48E6-AE51-21D491C32E14}" type="slidenum">
              <a:rPr lang="en-US" smtClean="0"/>
              <a:pPr defTabSz="930746"/>
              <a:t>37</a:t>
            </a:fld>
            <a:endParaRPr lang="en-US" dirty="0" smtClean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644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0E107901-3AB9-48B7-82D3-B083BF2321A7}" type="slidenum">
              <a:rPr lang="en-US" smtClean="0"/>
              <a:pPr defTabSz="930746"/>
              <a:t>38</a:t>
            </a:fld>
            <a:endParaRPr lang="en-US" dirty="0" smtClean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35286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86B83D07-55B1-4698-939D-6A7FBC1C3350}" type="slidenum">
              <a:rPr lang="en-US" smtClean="0"/>
              <a:pPr defTabSz="930746"/>
              <a:t>39</a:t>
            </a:fld>
            <a:endParaRPr lang="en-US" dirty="0" smtClean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24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03F72CD9-0A9E-44DC-88CE-B96D7D2D8529}" type="slidenum">
              <a:rPr lang="en-US" smtClean="0"/>
              <a:pPr defTabSz="930746"/>
              <a:t>4</a:t>
            </a:fld>
            <a:endParaRPr lang="en-US" dirty="0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98048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CFC62525-9136-4C49-85B0-F288520B4FD6}" type="slidenum">
              <a:rPr lang="en-US" smtClean="0"/>
              <a:pPr defTabSz="930746"/>
              <a:t>40</a:t>
            </a:fld>
            <a:endParaRPr lang="en-US" dirty="0" smtClean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2244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D7F042DE-6CC1-44CD-B004-FB599CCF985A}" type="slidenum">
              <a:rPr lang="en-US" smtClean="0"/>
              <a:pPr defTabSz="930746"/>
              <a:t>41</a:t>
            </a:fld>
            <a:endParaRPr lang="en-US" dirty="0" smtClean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78960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F269FB51-53FA-4BFB-B4F9-D93A49D56225}" type="slidenum">
              <a:rPr lang="en-US" smtClean="0"/>
              <a:pPr defTabSz="930746"/>
              <a:t>42</a:t>
            </a:fld>
            <a:endParaRPr lang="en-US" dirty="0" smtClean="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23134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57C5BEE8-4CF6-4DCD-88A4-22DFF83971C9}" type="slidenum">
              <a:rPr lang="en-US" smtClean="0"/>
              <a:pPr defTabSz="930746"/>
              <a:t>43</a:t>
            </a:fld>
            <a:endParaRPr lang="en-US" dirty="0" smtClean="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8445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EE228228-AC28-4E68-A247-8929559E1C66}" type="slidenum">
              <a:rPr lang="en-US" smtClean="0"/>
              <a:pPr defTabSz="930746"/>
              <a:t>44</a:t>
            </a:fld>
            <a:endParaRPr lang="en-US" dirty="0" smtClean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71901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4DDCA4F3-246F-4D6B-BA99-D24C3528999F}" type="slidenum">
              <a:rPr lang="en-US" smtClean="0"/>
              <a:pPr defTabSz="930746"/>
              <a:t>45</a:t>
            </a:fld>
            <a:endParaRPr lang="en-US" dirty="0" smtClean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5722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72D787B6-59E9-44BB-838C-D9598D69AC4A}" type="slidenum">
              <a:rPr lang="en-US" smtClean="0"/>
              <a:pPr defTabSz="930746"/>
              <a:t>46</a:t>
            </a:fld>
            <a:endParaRPr lang="en-US" dirty="0" smtClean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327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A72B96A3-81AC-4BDE-A6AB-D3BBDC6DB625}" type="slidenum">
              <a:rPr lang="en-US" smtClean="0"/>
              <a:pPr defTabSz="930746"/>
              <a:t>5</a:t>
            </a:fld>
            <a:endParaRPr lang="en-US" dirty="0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046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E4CEBBD4-A231-4958-98BF-2F6A2DBA029E}" type="slidenum">
              <a:rPr lang="en-US" smtClean="0"/>
              <a:pPr defTabSz="930746"/>
              <a:t>6</a:t>
            </a:fld>
            <a:endParaRPr lang="en-US" dirty="0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1149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7EE7D3F6-36E4-42CD-87C2-DDB3181D1136}" type="slidenum">
              <a:rPr lang="en-US" smtClean="0"/>
              <a:pPr defTabSz="930746"/>
              <a:t>7</a:t>
            </a:fld>
            <a:endParaRPr lang="en-US" dirty="0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662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3B76CADE-8479-4B23-8BB0-69C3EAC6CE90}" type="slidenum">
              <a:rPr lang="en-US" smtClean="0"/>
              <a:pPr defTabSz="930746"/>
              <a:t>8</a:t>
            </a:fld>
            <a:endParaRPr lang="en-US" dirty="0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6671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746"/>
            <a:fld id="{6F7A29FE-016D-47BD-B33D-DDB2C85F6291}" type="slidenum">
              <a:rPr lang="en-US" smtClean="0"/>
              <a:pPr defTabSz="930746"/>
              <a:t>9</a:t>
            </a:fld>
            <a:endParaRPr lang="en-US" dirty="0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459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607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3114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69806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965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>
            <a:solidFill>
              <a:srgbClr val="E6ED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>
            <a:solidFill>
              <a:srgbClr val="1B41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5943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</p:spPr>
      </p:pic>
      <p:sp>
        <p:nvSpPr>
          <p:cNvPr id="12" name="Round Same Side Corner Rectangle 11"/>
          <p:cNvSpPr/>
          <p:nvPr userDrawn="1"/>
        </p:nvSpPr>
        <p:spPr>
          <a:xfrm>
            <a:off x="-14844" y="0"/>
            <a:ext cx="9158844" cy="1143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CFDDF5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381000" y="762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333399"/>
                </a:solidFill>
              </a:rPr>
              <a:t>National Association of Student </a:t>
            </a:r>
            <a:br>
              <a:rPr lang="en-US" sz="2800" b="1" dirty="0">
                <a:solidFill>
                  <a:srgbClr val="333399"/>
                </a:solidFill>
              </a:rPr>
            </a:br>
            <a:r>
              <a:rPr lang="en-US" sz="2800" b="1" dirty="0">
                <a:solidFill>
                  <a:srgbClr val="333399"/>
                </a:solidFill>
              </a:rPr>
              <a:t>Financial Aid </a:t>
            </a:r>
            <a:r>
              <a:rPr lang="en-US" sz="2800" b="1" dirty="0" smtClean="0">
                <a:solidFill>
                  <a:srgbClr val="333399"/>
                </a:solidFill>
              </a:rPr>
              <a:t>Administrators Presents …</a:t>
            </a:r>
            <a:endParaRPr lang="en-US" sz="2800" b="1" dirty="0">
              <a:solidFill>
                <a:srgbClr val="333399"/>
              </a:solidFill>
            </a:endParaRPr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auto">
          <a:xfrm>
            <a:off x="6705600" y="5638800"/>
            <a:ext cx="243840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400" b="0" dirty="0"/>
              <a:t>© </a:t>
            </a:r>
            <a:r>
              <a:rPr lang="en-US" sz="1400" b="0" dirty="0" smtClean="0"/>
              <a:t>2015 NASFAA</a:t>
            </a:r>
            <a:endParaRPr lang="en-US" sz="1400" b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33528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1847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>
            <a:off x="-14844" y="0"/>
            <a:ext cx="9158844" cy="1143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CFDDF5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84582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657600"/>
            <a:ext cx="84582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45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529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529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67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lnSpc>
                <a:spcPct val="90000"/>
              </a:lnSpc>
              <a:defRPr sz="3600">
                <a:solidFill>
                  <a:srgbClr val="33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90678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38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161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47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470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8246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5607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5086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C2D3-93D5-4BE3-BBB5-D14F08BDEAA6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960964-6D03-4619-B67A-C2298E61E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1317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E6EDFA"/>
          </a:solidFill>
          <a:ln>
            <a:solidFill>
              <a:srgbClr val="E6ED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1B4187"/>
          </a:solidFill>
          <a:ln>
            <a:solidFill>
              <a:srgbClr val="1B41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119204"/>
            <a:ext cx="2283212" cy="563192"/>
          </a:xfrm>
          <a:prstGeom prst="rect">
            <a:avLst/>
          </a:prstGeom>
        </p:spPr>
      </p:pic>
      <p:sp>
        <p:nvSpPr>
          <p:cNvPr id="7" name="Round Same Side Corner Rectangle 6"/>
          <p:cNvSpPr/>
          <p:nvPr userDrawn="1"/>
        </p:nvSpPr>
        <p:spPr>
          <a:xfrm>
            <a:off x="-14844" y="0"/>
            <a:ext cx="9158844" cy="1143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CFDDF5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5943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26"/>
          <p:cNvSpPr>
            <a:spLocks noChangeArrowheads="1"/>
          </p:cNvSpPr>
          <p:nvPr userDrawn="1"/>
        </p:nvSpPr>
        <p:spPr bwMode="auto">
          <a:xfrm>
            <a:off x="6400800" y="56388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400" b="0" dirty="0" smtClean="0"/>
              <a:t>© </a:t>
            </a:r>
            <a:r>
              <a:rPr lang="en-US" sz="1400" b="0" dirty="0" smtClean="0">
                <a:solidFill>
                  <a:schemeClr val="tx1"/>
                </a:solidFill>
              </a:rPr>
              <a:t>2015 NASFAA</a:t>
            </a:r>
            <a:r>
              <a:rPr lang="en-US" sz="1400" b="0" baseline="0" dirty="0" smtClean="0">
                <a:solidFill>
                  <a:schemeClr val="tx1"/>
                </a:solidFill>
              </a:rPr>
              <a:t> </a:t>
            </a:r>
            <a:r>
              <a:rPr lang="en-US" sz="1400" b="0" dirty="0" smtClean="0"/>
              <a:t>Slide </a:t>
            </a:r>
            <a:fld id="{DE49F46D-539F-46C9-9722-8C56B0978A34}" type="slidenum">
              <a:rPr lang="en-US" sz="1400" b="0"/>
              <a:pPr algn="r">
                <a:defRPr/>
              </a:pPr>
              <a:t>‹#›</a:t>
            </a:fld>
            <a:r>
              <a:rPr lang="en-US" sz="1400" b="0" dirty="0"/>
              <a:t>  </a:t>
            </a:r>
          </a:p>
          <a:p>
            <a:pPr algn="r">
              <a:defRPr/>
            </a:pP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97653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3339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34766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563" indent="-284163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fsaid.ed.gov/npas/indexht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62000" y="14478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30000"/>
              </a:spcBef>
              <a:defRPr/>
            </a:pPr>
            <a:r>
              <a:rPr lang="en-US" sz="4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You </a:t>
            </a:r>
            <a:br>
              <a:rPr lang="en-US" sz="4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 Know </a:t>
            </a:r>
            <a:br>
              <a:rPr lang="en-US" sz="4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</a:t>
            </a:r>
            <a:r>
              <a:rPr lang="en-US" sz="4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Aid</a:t>
            </a:r>
          </a:p>
        </p:txBody>
      </p:sp>
    </p:spTree>
    <p:extLst>
      <p:ext uri="{BB962C8B-B14F-4D97-AF65-F5344CB8AC3E}">
        <p14:creationId xmlns:p14="http://schemas.microsoft.com/office/powerpoint/2010/main" val="2945945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Gift Aid: Grants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663" indent="-347663" eaLnBrk="1" hangingPunct="1">
              <a:spcBef>
                <a:spcPts val="5400"/>
              </a:spcBef>
            </a:pPr>
            <a:r>
              <a:rPr lang="en-US" dirty="0" smtClean="0"/>
              <a:t>Money that</a:t>
            </a:r>
            <a:r>
              <a:rPr lang="en-US" dirty="0" smtClean="0">
                <a:solidFill>
                  <a:srgbClr val="CC0099"/>
                </a:solidFill>
              </a:rPr>
              <a:t> </a:t>
            </a:r>
            <a:r>
              <a:rPr lang="en-US" dirty="0" smtClean="0"/>
              <a:t>does not have to be paid back</a:t>
            </a:r>
          </a:p>
          <a:p>
            <a:pPr marL="347663" indent="-347663" eaLnBrk="1" hangingPunct="1">
              <a:spcBef>
                <a:spcPts val="5400"/>
              </a:spcBef>
            </a:pPr>
            <a:r>
              <a:rPr lang="en-US" dirty="0" smtClean="0"/>
              <a:t>Usually awarded on the basis of financial need</a:t>
            </a:r>
          </a:p>
          <a:p>
            <a:pPr marL="347663" indent="-347663" eaLnBrk="1" hangingPunct="1">
              <a:spcBef>
                <a:spcPct val="100000"/>
              </a:spcBef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25838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Self-Help Aid: Loans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 dirty="0" smtClean="0"/>
              <a:t>Money students and parents borrow to help pay college expenses </a:t>
            </a:r>
          </a:p>
          <a:p>
            <a:pPr eaLnBrk="1" hangingPunct="1">
              <a:spcAft>
                <a:spcPct val="30000"/>
              </a:spcAft>
            </a:pPr>
            <a:r>
              <a:rPr lang="en-US" dirty="0" smtClean="0"/>
              <a:t>Repayment usually begins after education is finished</a:t>
            </a:r>
          </a:p>
          <a:p>
            <a:pPr eaLnBrk="1" hangingPunct="1">
              <a:spcAft>
                <a:spcPct val="30000"/>
              </a:spcAft>
            </a:pPr>
            <a:r>
              <a:rPr lang="en-US" dirty="0" smtClean="0"/>
              <a:t>Only borrow what is really needed</a:t>
            </a:r>
          </a:p>
          <a:p>
            <a:pPr eaLnBrk="1" hangingPunct="1">
              <a:spcAft>
                <a:spcPct val="30000"/>
              </a:spcAft>
            </a:pPr>
            <a:r>
              <a:rPr lang="en-US" dirty="0" smtClean="0"/>
              <a:t>Look at loans as an investment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9240931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Self-Help Aid: Work-Study Employment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  <a:defRPr/>
            </a:pPr>
            <a:r>
              <a:rPr lang="en-US" dirty="0"/>
              <a:t>Allows</a:t>
            </a:r>
            <a:r>
              <a:rPr lang="en-US" dirty="0" smtClean="0"/>
              <a:t> student to earn money to help pay educational costs</a:t>
            </a:r>
          </a:p>
          <a:p>
            <a:pPr marL="735013" lvl="1" indent="-341313" eaLnBrk="1" hangingPunct="1">
              <a:spcAft>
                <a:spcPct val="50000"/>
              </a:spcAft>
              <a:defRPr/>
            </a:pPr>
            <a:r>
              <a:rPr lang="en-US" dirty="0" smtClean="0"/>
              <a:t>A paycheck; or</a:t>
            </a:r>
          </a:p>
          <a:p>
            <a:pPr marL="735013" lvl="1" indent="-341313" eaLnBrk="1" hangingPunct="1">
              <a:spcAft>
                <a:spcPct val="30000"/>
              </a:spcAft>
              <a:defRPr/>
            </a:pPr>
            <a:r>
              <a:rPr lang="en-US" dirty="0" smtClean="0"/>
              <a:t>Nonmonetary compensation, such as room and board</a:t>
            </a:r>
          </a:p>
          <a:p>
            <a:pPr marL="282575" indent="-341313" eaLnBrk="1" hangingPunct="1">
              <a:spcAft>
                <a:spcPct val="30000"/>
              </a:spcAft>
              <a:defRPr/>
            </a:pPr>
            <a:r>
              <a:rPr lang="en-US" dirty="0" smtClean="0"/>
              <a:t>Student may opt whether or not to work or number of hours to work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46383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Sources of Financial Aid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</a:pPr>
            <a:r>
              <a:rPr lang="en-US" dirty="0" smtClean="0"/>
              <a:t>Federal government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States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Colleges and universities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Private sources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Civic organizations and churches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Employers</a:t>
            </a:r>
          </a:p>
        </p:txBody>
      </p:sp>
    </p:spTree>
    <p:extLst>
      <p:ext uri="{BB962C8B-B14F-4D97-AF65-F5344CB8AC3E}">
        <p14:creationId xmlns:p14="http://schemas.microsoft.com/office/powerpoint/2010/main" val="4340108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Federal Government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0"/>
              </a:spcBef>
              <a:defRPr/>
            </a:pPr>
            <a:r>
              <a:rPr lang="en-US" dirty="0" smtClean="0"/>
              <a:t>Largest source of financial aid</a:t>
            </a:r>
          </a:p>
          <a:p>
            <a:pPr eaLnBrk="1" hangingPunct="1">
              <a:spcBef>
                <a:spcPct val="100000"/>
              </a:spcBef>
              <a:defRPr/>
            </a:pPr>
            <a:r>
              <a:rPr lang="en-US" dirty="0" smtClean="0"/>
              <a:t>Aid awarded primarily on the basis of financial need</a:t>
            </a:r>
          </a:p>
          <a:p>
            <a:pPr eaLnBrk="1" hangingPunct="1">
              <a:spcBef>
                <a:spcPct val="100000"/>
              </a:spcBef>
              <a:defRPr/>
            </a:pPr>
            <a:r>
              <a:rPr lang="en-US" dirty="0" smtClean="0"/>
              <a:t>Must apply each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year using the FAFSA</a:t>
            </a:r>
          </a:p>
          <a:p>
            <a:pPr eaLnBrk="1" hangingPunct="1">
              <a:spcBef>
                <a:spcPct val="100000"/>
              </a:spcBef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74829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Federal Student Aid Programs</a:t>
            </a:r>
          </a:p>
        </p:txBody>
      </p:sp>
      <p:sp>
        <p:nvSpPr>
          <p:cNvPr id="4608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267200" cy="42672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2600" dirty="0" smtClean="0"/>
              <a:t>Federal Pell Grant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 smtClean="0"/>
              <a:t>Iraq and Afghanistan Service Grant (IASG)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 smtClean="0"/>
              <a:t>Teacher Education Assistance for College and Higher Education (TEACH) Grant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 smtClean="0"/>
              <a:t>Federal Supplemental Educational Opportunity Grant (FSEOG)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3886200" cy="4267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600" dirty="0" smtClean="0"/>
              <a:t>Federal Work-Study (FWS)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 smtClean="0"/>
              <a:t>Subsidized and Unsubsidized Federal Direct Student Loans (Direct Loans)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 smtClean="0"/>
              <a:t>PLUS Loans</a:t>
            </a:r>
          </a:p>
        </p:txBody>
      </p:sp>
    </p:spTree>
    <p:extLst>
      <p:ext uri="{BB962C8B-B14F-4D97-AF65-F5344CB8AC3E}">
        <p14:creationId xmlns:p14="http://schemas.microsoft.com/office/powerpoint/2010/main" val="37282080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Residency requirements usually apply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Award aid on the basis of both merit and need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Use information from the FAFSA and/or state aid applications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Deadlines vary by state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C</a:t>
            </a:r>
            <a:r>
              <a:rPr lang="en-US" dirty="0" smtClean="0"/>
              <a:t>heck paper FAFSA or FAFSA on the Web website</a:t>
            </a:r>
            <a:endParaRPr lang="en-US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33746661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Colleges and Universities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Award aid on the basis of both merit and need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Aid may be gift aid or self-help aid</a:t>
            </a:r>
            <a:endParaRPr lang="en-US" dirty="0"/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Use information from the FAFSA and/or institutional applications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Deadlines and application requirements vary by institution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Check with each college or university</a:t>
            </a:r>
          </a:p>
        </p:txBody>
      </p:sp>
    </p:spTree>
    <p:extLst>
      <p:ext uri="{BB962C8B-B14F-4D97-AF65-F5344CB8AC3E}">
        <p14:creationId xmlns:p14="http://schemas.microsoft.com/office/powerpoint/2010/main" val="41871485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Private Sources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610600" cy="4525963"/>
          </a:xfrm>
        </p:spPr>
        <p:txBody>
          <a:bodyPr/>
          <a:lstStyle/>
          <a:p>
            <a:pPr eaLnBrk="1" hangingPunct="1">
              <a:spcBef>
                <a:spcPts val="3600"/>
              </a:spcBef>
            </a:pPr>
            <a:r>
              <a:rPr lang="en-US" dirty="0" smtClean="0"/>
              <a:t>Foundations, businesses, charitable organizations</a:t>
            </a:r>
          </a:p>
          <a:p>
            <a:pPr eaLnBrk="1" hangingPunct="1">
              <a:spcBef>
                <a:spcPts val="3600"/>
              </a:spcBef>
            </a:pPr>
            <a:r>
              <a:rPr lang="en-US" dirty="0" smtClean="0"/>
              <a:t>Deadlines and application procedures vary widely</a:t>
            </a:r>
          </a:p>
          <a:p>
            <a:pPr eaLnBrk="1" hangingPunct="1">
              <a:spcBef>
                <a:spcPts val="3600"/>
              </a:spcBef>
            </a:pPr>
            <a:r>
              <a:rPr lang="en-US" dirty="0" smtClean="0"/>
              <a:t>Begin researching private aid sources early</a:t>
            </a:r>
          </a:p>
        </p:txBody>
      </p:sp>
    </p:spTree>
    <p:extLst>
      <p:ext uri="{BB962C8B-B14F-4D97-AF65-F5344CB8AC3E}">
        <p14:creationId xmlns:p14="http://schemas.microsoft.com/office/powerpoint/2010/main" val="40477532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Civic Organizations and Churches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Research what is available in community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To what organizations and churches do student and family belong?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Application process usually occurs during spring of senior year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Small scholarships add up!</a:t>
            </a:r>
          </a:p>
        </p:txBody>
      </p:sp>
    </p:spTree>
    <p:extLst>
      <p:ext uri="{BB962C8B-B14F-4D97-AF65-F5344CB8AC3E}">
        <p14:creationId xmlns:p14="http://schemas.microsoft.com/office/powerpoint/2010/main" val="25889149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Topics We Will Discuss Tonight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en-US" sz="3000" dirty="0" smtClean="0"/>
              <a:t>What is financial aid?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en-US" sz="3000" dirty="0" smtClean="0"/>
              <a:t>Cost of attendance (COA)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en-US" sz="3000" dirty="0" smtClean="0"/>
              <a:t>Expected family contribution (EFC)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en-US" sz="3000" dirty="0"/>
              <a:t>F</a:t>
            </a:r>
            <a:r>
              <a:rPr lang="en-US" sz="3000" dirty="0" smtClean="0"/>
              <a:t>inancial need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en-US" sz="3000" dirty="0" smtClean="0"/>
              <a:t>Categories, types, and sources of financial aid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en-US" sz="3000" dirty="0" smtClean="0"/>
              <a:t>Free Application for Federal Student Aid (FAFSA)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en-US" sz="3000" dirty="0" smtClean="0"/>
              <a:t>Special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3995555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Employers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610600" cy="4525963"/>
          </a:xfrm>
        </p:spPr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dirty="0" smtClean="0"/>
              <a:t>Companies may have scholarships available to the children of employees</a:t>
            </a:r>
          </a:p>
          <a:p>
            <a:pPr eaLnBrk="1" hangingPunct="1">
              <a:spcBef>
                <a:spcPct val="100000"/>
              </a:spcBef>
            </a:pPr>
            <a:r>
              <a:rPr lang="en-US" dirty="0" smtClean="0"/>
              <a:t>Companies may have educational benefits for their employees</a:t>
            </a:r>
          </a:p>
        </p:txBody>
      </p:sp>
    </p:spTree>
    <p:extLst>
      <p:ext uri="{BB962C8B-B14F-4D97-AF65-F5344CB8AC3E}">
        <p14:creationId xmlns:p14="http://schemas.microsoft.com/office/powerpoint/2010/main" val="33421839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Free Application for Federal Student Aid (FAFSA)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standard form that collects demographic and financial information about the student and family</a:t>
            </a:r>
          </a:p>
          <a:p>
            <a:pPr eaLnBrk="1" hangingPunct="1">
              <a:spcBef>
                <a:spcPct val="100000"/>
              </a:spcBef>
            </a:pPr>
            <a:r>
              <a:rPr lang="en-US" dirty="0" smtClean="0"/>
              <a:t>May be filed electronically or using paper form</a:t>
            </a:r>
          </a:p>
          <a:p>
            <a:pPr marL="682625" lvl="1" indent="-341313" eaLnBrk="1" hangingPunct="1">
              <a:spcBef>
                <a:spcPct val="40000"/>
              </a:spcBef>
            </a:pPr>
            <a:r>
              <a:rPr lang="en-US" sz="3000" dirty="0" smtClean="0"/>
              <a:t>Available in English and Spanish</a:t>
            </a:r>
          </a:p>
        </p:txBody>
      </p:sp>
    </p:spTree>
    <p:extLst>
      <p:ext uri="{BB962C8B-B14F-4D97-AF65-F5344CB8AC3E}">
        <p14:creationId xmlns:p14="http://schemas.microsoft.com/office/powerpoint/2010/main" val="11456596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FAFSA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Information used to calculate the expected family contribution (EFC)</a:t>
            </a:r>
          </a:p>
          <a:p>
            <a:pPr marL="790575" lvl="1" indent="-341313" eaLnBrk="1" hangingPunct="1">
              <a:spcBef>
                <a:spcPct val="40000"/>
              </a:spcBef>
            </a:pPr>
            <a:r>
              <a:rPr lang="en-US" dirty="0"/>
              <a:t>A</a:t>
            </a:r>
            <a:r>
              <a:rPr lang="en-US" dirty="0" smtClean="0"/>
              <a:t>mount of money a student and his or her family may reasonably be expected to contribute towards the cost of the student’s education for an academic year</a:t>
            </a:r>
          </a:p>
          <a:p>
            <a:pPr eaLnBrk="1" hangingPunct="1">
              <a:spcBef>
                <a:spcPct val="75000"/>
              </a:spcBef>
            </a:pPr>
            <a:r>
              <a:rPr lang="en-US" dirty="0" smtClean="0"/>
              <a:t>Colleges use EFC to award financial aid</a:t>
            </a:r>
          </a:p>
        </p:txBody>
      </p:sp>
    </p:spTree>
    <p:extLst>
      <p:ext uri="{BB962C8B-B14F-4D97-AF65-F5344CB8AC3E}">
        <p14:creationId xmlns:p14="http://schemas.microsoft.com/office/powerpoint/2010/main" val="4865686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FAFSA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6868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 smtClean="0"/>
              <a:t>May be filed at any time during an academic year, but no earlier than the January 1</a:t>
            </a:r>
            <a:r>
              <a:rPr lang="en-US" baseline="30000" dirty="0" smtClean="0"/>
              <a:t>st</a:t>
            </a:r>
            <a:r>
              <a:rPr lang="en-US" dirty="0" smtClean="0"/>
              <a:t> prior to the academic year for which the student requests aid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/>
              <a:t>For the 2016–17 academic year, the FAFSA may be filed beginning January 1, 2016</a:t>
            </a:r>
            <a:endParaRPr lang="en-US" strike="sngStrike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/>
              <a:t>Most colleges set FAFSA filing deadlines</a:t>
            </a:r>
          </a:p>
        </p:txBody>
      </p:sp>
    </p:spTree>
    <p:extLst>
      <p:ext uri="{BB962C8B-B14F-4D97-AF65-F5344CB8AC3E}">
        <p14:creationId xmlns:p14="http://schemas.microsoft.com/office/powerpoint/2010/main" val="35001872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FAFSA on the Web </a:t>
            </a:r>
            <a:r>
              <a:rPr lang="en-US" dirty="0" smtClean="0">
                <a:solidFill>
                  <a:schemeClr val="tx2"/>
                </a:solidFill>
              </a:rPr>
              <a:t>(FOTW)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971800"/>
            <a:ext cx="8458200" cy="2819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2800" dirty="0" smtClean="0"/>
              <a:t>Website: </a:t>
            </a:r>
            <a:r>
              <a:rPr lang="en-US" sz="2800" dirty="0" smtClean="0">
                <a:hlinkClick r:id="rId3"/>
              </a:rPr>
              <a:t>www.fafsa.gov</a:t>
            </a:r>
            <a:r>
              <a:rPr lang="en-US" sz="2800" dirty="0" smtClean="0"/>
              <a:t> 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 smtClean="0"/>
              <a:t>2016–17 FAFSA on the Web available on </a:t>
            </a:r>
            <a:br>
              <a:rPr lang="en-US" sz="2800" dirty="0" smtClean="0"/>
            </a:br>
            <a:r>
              <a:rPr lang="en-US" sz="2800" dirty="0" smtClean="0"/>
              <a:t>January 1, 2016</a:t>
            </a:r>
            <a:endParaRPr lang="en-US" sz="2800" strike="sngStrike" dirty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2800" dirty="0" smtClean="0"/>
              <a:t>FAFSA on the Web Worksheet:</a:t>
            </a:r>
          </a:p>
          <a:p>
            <a:pPr marL="790575" lvl="1" indent="-341313" eaLnBrk="1" hangingPunct="1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2600" dirty="0" smtClean="0"/>
              <a:t>Used as “pre-application” worksheet</a:t>
            </a:r>
            <a:endParaRPr lang="en-US" sz="2600" baseline="30000" dirty="0" smtClean="0"/>
          </a:p>
          <a:p>
            <a:pPr marL="790575" lvl="1" indent="-341313" eaLnBrk="1" hangingPunct="1">
              <a:lnSpc>
                <a:spcPct val="90000"/>
              </a:lnSpc>
              <a:spcBef>
                <a:spcPct val="25000"/>
              </a:spcBef>
              <a:defRPr/>
            </a:pPr>
            <a:r>
              <a:rPr lang="en-US" sz="2600" dirty="0" smtClean="0"/>
              <a:t>Questions follow order of FAFSA on the Web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534400" cy="1495488"/>
          </a:xfrm>
        </p:spPr>
      </p:pic>
    </p:spTree>
    <p:extLst>
      <p:ext uri="{BB962C8B-B14F-4D97-AF65-F5344CB8AC3E}">
        <p14:creationId xmlns:p14="http://schemas.microsoft.com/office/powerpoint/2010/main" val="23235636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FAFSA on the Web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  <a:buFontTx/>
              <a:buNone/>
              <a:defRPr/>
            </a:pPr>
            <a:r>
              <a:rPr lang="en-US" dirty="0" smtClean="0"/>
              <a:t>Good reasons to file electronically: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US" dirty="0" smtClean="0"/>
              <a:t>Built-in edits to prevent costly errors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US" dirty="0" smtClean="0"/>
              <a:t>Skip-logic allows student and/or parent to skip unnecessary questions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US" dirty="0" smtClean="0"/>
              <a:t>Option to use Internal Revenue Service (IRS) Data Retrieval Tool to import tax data</a:t>
            </a:r>
          </a:p>
        </p:txBody>
      </p:sp>
    </p:spTree>
    <p:extLst>
      <p:ext uri="{BB962C8B-B14F-4D97-AF65-F5344CB8AC3E}">
        <p14:creationId xmlns:p14="http://schemas.microsoft.com/office/powerpoint/2010/main" val="40296637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 on the Web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Good reasons to file electronically: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More timely submission of original application and any necessary corrections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More detailed instructions and “help” for common questions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Ability to check application status online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Simplified application process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9797506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Data Retrieval Tool 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While completing FOTW, applicant may submit real-time request to IRS for tax data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IRS will authenticate taxpayer’s identity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match found, IRS sends real-time results to applicant in new browser window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Applicant chooses whether or not to transfer data to FOTW</a:t>
            </a:r>
          </a:p>
        </p:txBody>
      </p:sp>
    </p:spTree>
    <p:extLst>
      <p:ext uri="{BB962C8B-B14F-4D97-AF65-F5344CB8AC3E}">
        <p14:creationId xmlns:p14="http://schemas.microsoft.com/office/powerpoint/2010/main" val="21778175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Data Retrieval Tool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200"/>
              </a:spcBef>
              <a:defRPr/>
            </a:pPr>
            <a:r>
              <a:rPr lang="en-US" dirty="0" smtClean="0"/>
              <a:t>Available early February 2016 </a:t>
            </a:r>
            <a:r>
              <a:rPr lang="en-US" dirty="0"/>
              <a:t>for </a:t>
            </a:r>
            <a:r>
              <a:rPr lang="en-US" dirty="0" smtClean="0"/>
              <a:t>2016–17 </a:t>
            </a:r>
            <a:r>
              <a:rPr lang="en-US" dirty="0"/>
              <a:t>processing </a:t>
            </a:r>
            <a:r>
              <a:rPr lang="en-US" dirty="0" smtClean="0"/>
              <a:t>cycle</a:t>
            </a:r>
          </a:p>
          <a:p>
            <a:pPr>
              <a:spcBef>
                <a:spcPts val="4200"/>
              </a:spcBef>
              <a:defRPr/>
            </a:pPr>
            <a:r>
              <a:rPr lang="en-US" dirty="0" smtClean="0"/>
              <a:t>Participation is voluntary</a:t>
            </a:r>
          </a:p>
          <a:p>
            <a:pPr>
              <a:spcBef>
                <a:spcPts val="4200"/>
              </a:spcBef>
              <a:defRPr/>
            </a:pPr>
            <a:r>
              <a:rPr lang="en-US" dirty="0" smtClean="0"/>
              <a:t>Reduces documents requested by financial aid office</a:t>
            </a:r>
          </a:p>
        </p:txBody>
      </p:sp>
    </p:spTree>
    <p:extLst>
      <p:ext uri="{BB962C8B-B14F-4D97-AF65-F5344CB8AC3E}">
        <p14:creationId xmlns:p14="http://schemas.microsoft.com/office/powerpoint/2010/main" val="3738779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Data Retrieval Tool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dirty="0" smtClean="0"/>
              <a:t>Some will be unable to use IRS DRT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Examples include:</a:t>
            </a:r>
          </a:p>
          <a:p>
            <a:pPr lvl="1">
              <a:spcBef>
                <a:spcPts val="3000"/>
              </a:spcBef>
            </a:pPr>
            <a:r>
              <a:rPr lang="en-US" dirty="0" smtClean="0"/>
              <a:t>Filed an amended tax return</a:t>
            </a:r>
          </a:p>
          <a:p>
            <a:pPr lvl="1">
              <a:spcBef>
                <a:spcPts val="3000"/>
              </a:spcBef>
            </a:pPr>
            <a:r>
              <a:rPr lang="en-US" dirty="0" smtClean="0"/>
              <a:t>No Social Security Number (SSN) was entered</a:t>
            </a:r>
          </a:p>
          <a:p>
            <a:pPr lvl="1">
              <a:spcBef>
                <a:spcPts val="3000"/>
              </a:spcBef>
            </a:pPr>
            <a:r>
              <a:rPr lang="en-US" dirty="0" smtClean="0"/>
              <a:t>Student or parent married but filed separately</a:t>
            </a:r>
          </a:p>
          <a:p>
            <a:pPr lvl="1">
              <a:spcBef>
                <a:spcPts val="3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92681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Financial Aid?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447800"/>
            <a:ext cx="5410201" cy="4038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Financial aid consists 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funds provided to students and families to help pay for postsecondary educational expenses</a:t>
            </a:r>
          </a:p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  <p:pic>
        <p:nvPicPr>
          <p:cNvPr id="6" name="Picture 3" descr="C:\Users\futrelld\AppData\Local\Microsoft\Windows\Temporary Internet Files\Content.IE5\ZPJF0QFJ\MC900088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2353915" cy="233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futrelld\AppData\Local\Microsoft\Windows\Temporary Internet Files\Content.IE5\VN0AUOPW\MC900441314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02106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6800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FSA </a:t>
            </a:r>
            <a:r>
              <a:rPr lang="en-US" dirty="0" smtClean="0">
                <a:solidFill>
                  <a:schemeClr val="tx2"/>
                </a:solidFill>
              </a:rPr>
              <a:t>ID</a:t>
            </a:r>
          </a:p>
        </p:txBody>
      </p:sp>
      <p:sp>
        <p:nvSpPr>
          <p:cNvPr id="7475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1529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US" sz="2500" u="sng" dirty="0" smtClean="0">
                <a:hlinkClick r:id="rId3"/>
              </a:rPr>
              <a:t>https</a:t>
            </a:r>
            <a:r>
              <a:rPr lang="en-US" sz="2500" u="sng" dirty="0">
                <a:hlinkClick r:id="rId3"/>
              </a:rPr>
              <a:t>://</a:t>
            </a:r>
            <a:r>
              <a:rPr lang="en-US" sz="2500" u="sng" dirty="0" smtClean="0">
                <a:hlinkClick r:id="rId3"/>
              </a:rPr>
              <a:t>fsaid.ed.gov/npas/indexhtm</a:t>
            </a:r>
            <a:r>
              <a:rPr lang="en-US" sz="2500" dirty="0" smtClean="0">
                <a:solidFill>
                  <a:srgbClr val="0066FF"/>
                </a:solidFill>
              </a:rPr>
              <a:t> </a:t>
            </a:r>
            <a:endParaRPr lang="en-US" sz="25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1800"/>
              </a:spcBef>
            </a:pPr>
            <a:r>
              <a:rPr lang="en-US" sz="2500" dirty="0" smtClean="0"/>
              <a:t>Sign FAFSA electronically</a:t>
            </a:r>
          </a:p>
          <a:p>
            <a:pPr eaLnBrk="1" hangingPunct="1">
              <a:spcBef>
                <a:spcPts val="1800"/>
              </a:spcBef>
            </a:pPr>
            <a:r>
              <a:rPr lang="en-US" sz="2500" dirty="0" smtClean="0"/>
              <a:t>Not required, but speeds processing</a:t>
            </a:r>
          </a:p>
          <a:p>
            <a:pPr eaLnBrk="1" hangingPunct="1">
              <a:spcBef>
                <a:spcPts val="1800"/>
              </a:spcBef>
            </a:pPr>
            <a:r>
              <a:rPr lang="en-US" sz="2500" dirty="0" smtClean="0"/>
              <a:t>May be used by students and parents throughout aid process, including subsequent school year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Only the owner should create a FSA </a:t>
            </a:r>
            <a:r>
              <a:rPr lang="en-US" sz="2400" dirty="0" smtClean="0"/>
              <a:t>ID</a:t>
            </a:r>
          </a:p>
        </p:txBody>
      </p:sp>
      <p:pic>
        <p:nvPicPr>
          <p:cNvPr id="74755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748463" y="3567113"/>
            <a:ext cx="28575" cy="28575"/>
          </a:xfrm>
        </p:spPr>
      </p:pic>
      <p:pic>
        <p:nvPicPr>
          <p:cNvPr id="7475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10"/>
          <p:cNvPicPr>
            <a:picLocks noChangeAspect="1" noChangeArrowheads="1"/>
          </p:cNvPicPr>
          <p:nvPr/>
        </p:nvPicPr>
        <p:blipFill>
          <a:blip r:embed="rId5"/>
          <a:srcRect r="11765"/>
          <a:stretch>
            <a:fillRect/>
          </a:stretch>
        </p:blipFill>
        <p:spPr bwMode="auto">
          <a:xfrm>
            <a:off x="4752031" y="1444752"/>
            <a:ext cx="40386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6" t="11949" r="26644" b="9653"/>
          <a:stretch/>
        </p:blipFill>
        <p:spPr bwMode="auto">
          <a:xfrm>
            <a:off x="4586288" y="1444752"/>
            <a:ext cx="4370086" cy="396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1393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FAFSA on the Web Worksheet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1800"/>
              </a:spcBef>
              <a:buFontTx/>
              <a:buNone/>
              <a:tabLst>
                <a:tab pos="350838" algn="l"/>
              </a:tabLst>
              <a:defRPr/>
            </a:pPr>
            <a:r>
              <a:rPr lang="en-US" dirty="0" smtClean="0"/>
              <a:t>FAFSA on the Web Worksheet contains:</a:t>
            </a:r>
          </a:p>
          <a:p>
            <a:pPr marL="344488" indent="-344488" eaLnBrk="1" hangingPunct="1">
              <a:spcBef>
                <a:spcPts val="4200"/>
              </a:spcBef>
              <a:defRPr/>
            </a:pPr>
            <a:r>
              <a:rPr lang="en-US" sz="2800" dirty="0" smtClean="0"/>
              <a:t>Instructions</a:t>
            </a:r>
          </a:p>
          <a:p>
            <a:pPr marL="344488" indent="-344488" eaLnBrk="1" hangingPunct="1">
              <a:spcBef>
                <a:spcPts val="4200"/>
              </a:spcBef>
              <a:defRPr/>
            </a:pPr>
            <a:r>
              <a:rPr lang="en-US" sz="2800" dirty="0" smtClean="0"/>
              <a:t>Questions that gather basic information on student and parent, if applicable</a:t>
            </a:r>
          </a:p>
        </p:txBody>
      </p:sp>
    </p:spTree>
    <p:extLst>
      <p:ext uri="{BB962C8B-B14F-4D97-AF65-F5344CB8AC3E}">
        <p14:creationId xmlns:p14="http://schemas.microsoft.com/office/powerpoint/2010/main" val="29484047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 Student Information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dirty="0" smtClean="0"/>
              <a:t>Social Security Number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Citizenship status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Marital status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Drug convictions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Selective Service registration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Level of parents’ school completion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375629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Student Dependency Status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ts val="3000"/>
              </a:spcBef>
              <a:buFontTx/>
              <a:buNone/>
            </a:pPr>
            <a:r>
              <a:rPr lang="en-US" dirty="0" smtClean="0"/>
              <a:t>FAFSA asks questions to determine dependency status for federal student aid (not IRS) purposes:</a:t>
            </a:r>
          </a:p>
          <a:p>
            <a:pPr eaLnBrk="1" hangingPunct="1">
              <a:spcBef>
                <a:spcPts val="4200"/>
              </a:spcBef>
            </a:pPr>
            <a:r>
              <a:rPr lang="en-US" dirty="0" smtClean="0"/>
              <a:t>If all “No” responses, student is dependent</a:t>
            </a:r>
          </a:p>
          <a:p>
            <a:pPr eaLnBrk="1" hangingPunct="1">
              <a:spcBef>
                <a:spcPts val="4200"/>
              </a:spcBef>
            </a:pPr>
            <a:r>
              <a:rPr lang="en-US" dirty="0" smtClean="0"/>
              <a:t>If “Yes” to any question, student is independent</a:t>
            </a:r>
          </a:p>
        </p:txBody>
      </p:sp>
    </p:spTree>
    <p:extLst>
      <p:ext uri="{BB962C8B-B14F-4D97-AF65-F5344CB8AC3E}">
        <p14:creationId xmlns:p14="http://schemas.microsoft.com/office/powerpoint/2010/main" val="13580052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Information About Parents of</a:t>
            </a:r>
            <a:br>
              <a:rPr lang="en-US" dirty="0" smtClean="0"/>
            </a:br>
            <a:r>
              <a:rPr lang="en-US" dirty="0" smtClean="0"/>
              <a:t>Dependent Students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3000"/>
              </a:spcBef>
              <a:tabLst>
                <a:tab pos="292100" algn="l"/>
              </a:tabLst>
              <a:defRPr/>
            </a:pPr>
            <a:r>
              <a:rPr lang="en-US" dirty="0" smtClean="0"/>
              <a:t>Tax, income, and other financial information</a:t>
            </a:r>
          </a:p>
          <a:p>
            <a:pPr eaLnBrk="1" hangingPunct="1">
              <a:spcBef>
                <a:spcPts val="3000"/>
              </a:spcBef>
              <a:defRPr/>
            </a:pPr>
            <a:r>
              <a:rPr lang="en-US" dirty="0" smtClean="0"/>
              <a:t>Dislocated worker status</a:t>
            </a:r>
          </a:p>
          <a:p>
            <a:pPr eaLnBrk="1" hangingPunct="1">
              <a:spcBef>
                <a:spcPts val="3000"/>
              </a:spcBef>
              <a:defRPr/>
            </a:pPr>
            <a:r>
              <a:rPr lang="en-US" dirty="0" smtClean="0"/>
              <a:t>Receipt of federal means-tested benefits</a:t>
            </a:r>
          </a:p>
          <a:p>
            <a:pPr eaLnBrk="1" hangingPunct="1">
              <a:spcBef>
                <a:spcPts val="3000"/>
              </a:spcBef>
              <a:defRPr/>
            </a:pPr>
            <a:r>
              <a:rPr lang="en-US" dirty="0" smtClean="0"/>
              <a:t>Assets</a:t>
            </a:r>
          </a:p>
          <a:p>
            <a:pPr eaLnBrk="1" hangingPunct="1">
              <a:spcBef>
                <a:spcPts val="3000"/>
              </a:spcBef>
              <a:defRPr/>
            </a:pPr>
            <a:r>
              <a:rPr lang="en-US" dirty="0"/>
              <a:t>U</a:t>
            </a:r>
            <a:r>
              <a:rPr lang="en-US" dirty="0" smtClean="0"/>
              <a:t>ntaxed income</a:t>
            </a:r>
          </a:p>
          <a:p>
            <a:pPr eaLnBrk="1" hangingPunct="1">
              <a:spcBef>
                <a:spcPts val="3000"/>
              </a:spcBef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6574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Information About Student (and Spouse)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3000"/>
              </a:spcBef>
            </a:pPr>
            <a:r>
              <a:rPr lang="en-US" dirty="0" smtClean="0"/>
              <a:t>Tax, income, and other financial information</a:t>
            </a:r>
          </a:p>
          <a:p>
            <a:pPr eaLnBrk="1" hangingPunct="1">
              <a:spcBef>
                <a:spcPts val="3000"/>
              </a:spcBef>
            </a:pPr>
            <a:r>
              <a:rPr lang="en-US" dirty="0" smtClean="0"/>
              <a:t>Dislocated worker status</a:t>
            </a:r>
          </a:p>
          <a:p>
            <a:pPr eaLnBrk="1" hangingPunct="1">
              <a:spcBef>
                <a:spcPts val="3000"/>
              </a:spcBef>
            </a:pPr>
            <a:r>
              <a:rPr lang="en-US" dirty="0"/>
              <a:t>Receipt of federal means-tested benefits</a:t>
            </a:r>
          </a:p>
          <a:p>
            <a:pPr eaLnBrk="1" hangingPunct="1">
              <a:spcBef>
                <a:spcPts val="3000"/>
              </a:spcBef>
            </a:pPr>
            <a:r>
              <a:rPr lang="en-US" dirty="0" smtClean="0"/>
              <a:t>Assets</a:t>
            </a:r>
          </a:p>
          <a:p>
            <a:pPr eaLnBrk="1" hangingPunct="1">
              <a:spcBef>
                <a:spcPts val="3000"/>
              </a:spcBef>
            </a:pPr>
            <a:r>
              <a:rPr lang="en-US" dirty="0" smtClean="0"/>
              <a:t>Untaxed income</a:t>
            </a:r>
          </a:p>
        </p:txBody>
      </p:sp>
    </p:spTree>
    <p:extLst>
      <p:ext uri="{BB962C8B-B14F-4D97-AF65-F5344CB8AC3E}">
        <p14:creationId xmlns:p14="http://schemas.microsoft.com/office/powerpoint/2010/main" val="182199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College and housing information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FAFSA preparer information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Certification of Statement of Educational Purpose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21112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Signatures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 smtClean="0"/>
              <a:t>Required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 smtClean="0"/>
              <a:t>Student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 smtClean="0"/>
              <a:t>One parent (dependent students)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 smtClean="0"/>
              <a:t>Format for submitting signatures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 smtClean="0"/>
              <a:t>Electronic using FSA ID</a:t>
            </a:r>
            <a:endParaRPr lang="en-US" strike="sngStrike" dirty="0" smtClean="0"/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 smtClean="0"/>
              <a:t>Signature page</a:t>
            </a:r>
          </a:p>
          <a:p>
            <a:pPr marL="682625" lvl="1" indent="-341313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dirty="0" smtClean="0"/>
              <a:t>Paper FAFSA</a:t>
            </a:r>
          </a:p>
        </p:txBody>
      </p:sp>
    </p:spTree>
    <p:extLst>
      <p:ext uri="{BB962C8B-B14F-4D97-AF65-F5344CB8AC3E}">
        <p14:creationId xmlns:p14="http://schemas.microsoft.com/office/powerpoint/2010/main" val="33994446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Frequent FAFSA Errors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Social Security Numbers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Divorced/remarried parental information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Income earned by parents/stepparents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Untaxed income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U.S. income taxes paid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Household size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Number of household members in college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000" dirty="0" smtClean="0"/>
              <a:t>Real estate and investment net worth</a:t>
            </a:r>
          </a:p>
        </p:txBody>
      </p:sp>
    </p:spTree>
    <p:extLst>
      <p:ext uri="{BB962C8B-B14F-4D97-AF65-F5344CB8AC3E}">
        <p14:creationId xmlns:p14="http://schemas.microsoft.com/office/powerpoint/2010/main" val="16307694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FAFSA Processing Results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75" indent="-3175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347663" algn="l"/>
              </a:tabLst>
            </a:pPr>
            <a:r>
              <a:rPr lang="en-US" dirty="0" smtClean="0"/>
              <a:t>Central Processing System (CPS) notifies student of FAFSA processing results by:</a:t>
            </a:r>
          </a:p>
          <a:p>
            <a:pPr marL="339725" indent="-339725">
              <a:spcBef>
                <a:spcPts val="1800"/>
              </a:spcBef>
              <a:tabLst>
                <a:tab pos="347663" algn="l"/>
              </a:tabLst>
            </a:pPr>
            <a:r>
              <a:rPr lang="en-US" dirty="0" smtClean="0"/>
              <a:t>	Paper Student Aid Report (SAR) if paper FAFSA 	was filed and student’s email address was not 	provided</a:t>
            </a:r>
          </a:p>
          <a:p>
            <a:pPr marL="339725" indent="-339725">
              <a:spcBef>
                <a:spcPts val="1800"/>
              </a:spcBef>
              <a:tabLst>
                <a:tab pos="347663" algn="l"/>
              </a:tabLst>
            </a:pPr>
            <a:r>
              <a:rPr lang="en-US" dirty="0" smtClean="0"/>
              <a:t>SAR Acknowledgement if filed FAFSA on the	Web and student’s email address was not 	provided</a:t>
            </a:r>
          </a:p>
        </p:txBody>
      </p:sp>
    </p:spTree>
    <p:extLst>
      <p:ext uri="{BB962C8B-B14F-4D97-AF65-F5344CB8AC3E}">
        <p14:creationId xmlns:p14="http://schemas.microsoft.com/office/powerpoint/2010/main" val="17117069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Cost of Attendance (COA)?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267200"/>
          </a:xfrm>
        </p:spPr>
        <p:txBody>
          <a:bodyPr/>
          <a:lstStyle/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dirty="0" smtClean="0"/>
              <a:t>Direct costs</a:t>
            </a:r>
          </a:p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dirty="0" smtClean="0"/>
              <a:t>Indirect costs</a:t>
            </a:r>
          </a:p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dirty="0" smtClean="0"/>
              <a:t>Direct and indirect costs combined into cost of attendance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dirty="0" smtClean="0"/>
              <a:t>Varies widely from college to college</a:t>
            </a:r>
          </a:p>
        </p:txBody>
      </p:sp>
    </p:spTree>
    <p:extLst>
      <p:ext uri="{BB962C8B-B14F-4D97-AF65-F5344CB8AC3E}">
        <p14:creationId xmlns:p14="http://schemas.microsoft.com/office/powerpoint/2010/main" val="10654473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FAFSA Processing Results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CPS notifies student of FAFSA processing results by:</a:t>
            </a:r>
          </a:p>
          <a:p>
            <a:pPr marL="790575" lvl="1" indent="-341313" eaLnBrk="1" hangingPunct="1">
              <a:spcBef>
                <a:spcPct val="70000"/>
              </a:spcBef>
            </a:pPr>
            <a:r>
              <a:rPr lang="en-US" dirty="0" smtClean="0"/>
              <a:t>Email notification containing a direct link to student’s online SAR if student’s email was provided on paper or electronic FAFSA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Student with </a:t>
            </a:r>
            <a:r>
              <a:rPr lang="en-US" smtClean="0"/>
              <a:t>FSA ID </a:t>
            </a:r>
            <a:r>
              <a:rPr lang="en-US" dirty="0" smtClean="0"/>
              <a:t>may view SAR online at </a:t>
            </a:r>
            <a:r>
              <a:rPr lang="en-US" dirty="0" smtClean="0">
                <a:solidFill>
                  <a:srgbClr val="0066FF"/>
                </a:solidFill>
                <a:hlinkClick r:id="rId3"/>
              </a:rPr>
              <a:t>www.fafsa.gov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54103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FAFSA Processing Results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3000"/>
              </a:spcBef>
              <a:tabLst>
                <a:tab pos="4054475" algn="l"/>
              </a:tabLst>
            </a:pPr>
            <a:r>
              <a:rPr lang="en-US" dirty="0" smtClean="0"/>
              <a:t>Institutional Student Information Record (ISIR) sent to colleges listed on FAFSA approximately 10 to 14 days after FAFSA is submitted</a:t>
            </a:r>
          </a:p>
          <a:p>
            <a:pPr eaLnBrk="1" hangingPunct="1">
              <a:spcBef>
                <a:spcPts val="3000"/>
              </a:spcBef>
              <a:tabLst>
                <a:tab pos="4054475" algn="l"/>
              </a:tabLst>
            </a:pPr>
            <a:r>
              <a:rPr lang="en-US" dirty="0" smtClean="0"/>
              <a:t>College reviews ISIR</a:t>
            </a:r>
          </a:p>
          <a:p>
            <a:pPr marL="790575" lvl="1" indent="-341313" eaLnBrk="1" hangingPunct="1">
              <a:spcBef>
                <a:spcPts val="3000"/>
              </a:spcBef>
              <a:tabLst>
                <a:tab pos="4054475" algn="l"/>
              </a:tabLst>
            </a:pPr>
            <a:r>
              <a:rPr lang="en-US" dirty="0" smtClean="0"/>
              <a:t>May request additional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0722364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Student Aid Report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25000"/>
              </a:spcBef>
            </a:pPr>
            <a:r>
              <a:rPr lang="en-US" dirty="0" smtClean="0"/>
              <a:t>Review data for accuracy and correct any errors</a:t>
            </a:r>
          </a:p>
          <a:p>
            <a:pPr eaLnBrk="1" hangingPunct="1">
              <a:spcBef>
                <a:spcPct val="125000"/>
              </a:spcBef>
            </a:pPr>
            <a:r>
              <a:rPr lang="en-US" dirty="0" smtClean="0"/>
              <a:t>Update estimated tax information when actual figures become available</a:t>
            </a:r>
          </a:p>
        </p:txBody>
      </p:sp>
    </p:spTree>
    <p:extLst>
      <p:ext uri="{BB962C8B-B14F-4D97-AF65-F5344CB8AC3E}">
        <p14:creationId xmlns:p14="http://schemas.microsoft.com/office/powerpoint/2010/main" val="30683494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Making Corrections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6868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7663" algn="l"/>
              </a:tabLst>
            </a:pPr>
            <a:r>
              <a:rPr lang="en-US" dirty="0" smtClean="0"/>
              <a:t>If necessary, corrections to FAFSA data may be made by: </a:t>
            </a:r>
          </a:p>
          <a:p>
            <a:pPr marL="339725" indent="-339725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sz="2800" dirty="0" smtClean="0"/>
              <a:t>Using FAFSA on the Web (</a:t>
            </a:r>
            <a:r>
              <a:rPr lang="en-US" sz="2800" dirty="0" smtClean="0">
                <a:solidFill>
                  <a:srgbClr val="0066FF"/>
                </a:solidFill>
                <a:hlinkClick r:id="rId3"/>
              </a:rPr>
              <a:t>www.fafsa.gov</a:t>
            </a:r>
            <a:r>
              <a:rPr lang="en-US" sz="2800" dirty="0" smtClean="0"/>
              <a:t>) if student has a FSA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ID;</a:t>
            </a:r>
          </a:p>
          <a:p>
            <a:pPr marL="339725" indent="-339725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sz="2800" dirty="0" smtClean="0"/>
              <a:t>Updating paper SAR (SAR Information Acknowledgement cannot be used to make corrections); or</a:t>
            </a:r>
          </a:p>
          <a:p>
            <a:pPr marL="339725" indent="-339725" eaLnBrk="1" hangingPunct="1">
              <a:lnSpc>
                <a:spcPct val="90000"/>
              </a:lnSpc>
              <a:spcBef>
                <a:spcPct val="35000"/>
              </a:spcBef>
            </a:pPr>
            <a:r>
              <a:rPr lang="en-US" sz="2800" dirty="0" smtClean="0"/>
              <a:t>Submitting documentation to college’s financial aid office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25118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Special Circumstances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  <a:spcAft>
                <a:spcPts val="0"/>
              </a:spcAft>
            </a:pPr>
            <a:r>
              <a:rPr lang="en-US" dirty="0" smtClean="0"/>
              <a:t>Cannot be documented using FAFSA</a:t>
            </a:r>
          </a:p>
          <a:p>
            <a:pPr eaLnBrk="1" hangingPunct="1">
              <a:spcBef>
                <a:spcPts val="1800"/>
              </a:spcBef>
              <a:spcAft>
                <a:spcPts val="0"/>
              </a:spcAft>
            </a:pPr>
            <a:r>
              <a:rPr lang="en-US" dirty="0" smtClean="0"/>
              <a:t>Send written explanation and documentation to financial aid office at each college</a:t>
            </a:r>
          </a:p>
          <a:p>
            <a:pPr eaLnBrk="1" hangingPunct="1">
              <a:spcBef>
                <a:spcPts val="1800"/>
              </a:spcBef>
              <a:spcAft>
                <a:spcPts val="0"/>
              </a:spcAft>
            </a:pPr>
            <a:r>
              <a:rPr lang="en-US" dirty="0" smtClean="0"/>
              <a:t>College will review and request additional information if necessary</a:t>
            </a:r>
          </a:p>
          <a:p>
            <a:pPr eaLnBrk="1" hangingPunct="1">
              <a:spcBef>
                <a:spcPts val="1800"/>
              </a:spcBef>
              <a:spcAft>
                <a:spcPts val="0"/>
              </a:spcAft>
            </a:pPr>
            <a:r>
              <a:rPr lang="en-US" dirty="0" smtClean="0"/>
              <a:t>Decisions are final and cannot be appealed to U.S.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6305083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Special Circumstances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dirty="0" smtClean="0"/>
              <a:t>Change in employment status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Unusual medical expenses not covered by insurance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Change in parent marital status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Unusual dependent care expenses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Student cannot obtain parental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7320289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4" descr="nasfaa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9578" y="2438400"/>
            <a:ext cx="6419022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105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Expected Family Contribution (EFC)?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dirty="0" smtClean="0"/>
              <a:t>Amount family can reasonably be expected to contribute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en-US" dirty="0" smtClean="0"/>
              <a:t>Stays the same regardless of college</a:t>
            </a:r>
          </a:p>
          <a:p>
            <a:pPr eaLnBrk="1" hangingPunct="1">
              <a:lnSpc>
                <a:spcPct val="95000"/>
              </a:lnSpc>
            </a:pPr>
            <a:r>
              <a:rPr lang="en-US" dirty="0" smtClean="0"/>
              <a:t>Two components</a:t>
            </a:r>
          </a:p>
          <a:p>
            <a:pPr marL="798513" lvl="1" indent="-341313" eaLnBrk="1" hangingPunct="1">
              <a:lnSpc>
                <a:spcPct val="95000"/>
              </a:lnSpc>
            </a:pPr>
            <a:r>
              <a:rPr lang="en-US" dirty="0" smtClean="0"/>
              <a:t>Parent contribution</a:t>
            </a:r>
          </a:p>
          <a:p>
            <a:pPr marL="798513" lvl="1" indent="-341313" eaLnBrk="1" hangingPunct="1">
              <a:lnSpc>
                <a:spcPct val="95000"/>
              </a:lnSpc>
            </a:pPr>
            <a:r>
              <a:rPr lang="en-US" dirty="0" smtClean="0"/>
              <a:t>Student contribution</a:t>
            </a:r>
          </a:p>
          <a:p>
            <a:pPr eaLnBrk="1" hangingPunct="1">
              <a:lnSpc>
                <a:spcPct val="95000"/>
              </a:lnSpc>
            </a:pPr>
            <a:r>
              <a:rPr lang="en-US" dirty="0" smtClean="0"/>
              <a:t>Calculated using data from a federal application form and a federal formula</a:t>
            </a:r>
          </a:p>
        </p:txBody>
      </p:sp>
    </p:spTree>
    <p:extLst>
      <p:ext uri="{BB962C8B-B14F-4D97-AF65-F5344CB8AC3E}">
        <p14:creationId xmlns:p14="http://schemas.microsoft.com/office/powerpoint/2010/main" val="26533713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Financial Need?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315200" cy="3581400"/>
          </a:xfrm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dirty="0" smtClean="0">
                <a:ea typeface="ＭＳ Ｐゴシック" charset="-128"/>
              </a:rPr>
              <a:t>		</a:t>
            </a:r>
            <a:r>
              <a:rPr lang="en-US" sz="3400" dirty="0" smtClean="0">
                <a:ea typeface="ＭＳ Ｐゴシック" charset="-128"/>
              </a:rPr>
              <a:t>Cost of Attendance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sz="3400" dirty="0" smtClean="0">
                <a:ea typeface="ＭＳ Ｐゴシック" charset="-128"/>
              </a:rPr>
              <a:t> </a:t>
            </a:r>
            <a:r>
              <a:rPr lang="en-US" sz="3400" dirty="0" smtClean="0">
                <a:cs typeface="Arial" charset="0"/>
              </a:rPr>
              <a:t>–</a:t>
            </a:r>
            <a:r>
              <a:rPr lang="en-US" sz="3400" dirty="0" smtClean="0">
                <a:solidFill>
                  <a:srgbClr val="CC0099"/>
                </a:solidFill>
              </a:rPr>
              <a:t> 	</a:t>
            </a:r>
            <a:r>
              <a:rPr lang="en-US" sz="3400" dirty="0" smtClean="0">
                <a:ea typeface="ＭＳ Ｐゴシック" charset="-128"/>
              </a:rPr>
              <a:t>Expected Family Contribution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sz="3400" dirty="0" smtClean="0">
                <a:ea typeface="ＭＳ Ｐゴシック" charset="-128"/>
              </a:rPr>
              <a:t> = 	Financial Need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990600" y="38862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413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Categories of Financial Aid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0"/>
              </a:spcBef>
            </a:pPr>
            <a:r>
              <a:rPr lang="en-US" dirty="0" smtClean="0"/>
              <a:t>Need-based aid</a:t>
            </a:r>
          </a:p>
          <a:p>
            <a:pPr eaLnBrk="1" hangingPunct="1">
              <a:spcBef>
                <a:spcPct val="200000"/>
              </a:spcBef>
            </a:pPr>
            <a:r>
              <a:rPr lang="en-US" dirty="0" smtClean="0"/>
              <a:t>Non-need-based aid</a:t>
            </a:r>
          </a:p>
        </p:txBody>
      </p:sp>
    </p:spTree>
    <p:extLst>
      <p:ext uri="{BB962C8B-B14F-4D97-AF65-F5344CB8AC3E}">
        <p14:creationId xmlns:p14="http://schemas.microsoft.com/office/powerpoint/2010/main" val="41509437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ight Brace 1"/>
          <p:cNvSpPr>
            <a:spLocks/>
          </p:cNvSpPr>
          <p:nvPr/>
        </p:nvSpPr>
        <p:spPr bwMode="auto">
          <a:xfrm>
            <a:off x="3276600" y="1676400"/>
            <a:ext cx="914400" cy="1295400"/>
          </a:xfrm>
          <a:prstGeom prst="rightBrace">
            <a:avLst>
              <a:gd name="adj1" fmla="val 833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Financial Aid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25963"/>
          </a:xfrm>
        </p:spPr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dirty="0" smtClean="0"/>
              <a:t>Scholarships</a:t>
            </a:r>
          </a:p>
          <a:p>
            <a:pPr eaLnBrk="1" hangingPunct="1">
              <a:spcBef>
                <a:spcPct val="100000"/>
              </a:spcBef>
            </a:pPr>
            <a:r>
              <a:rPr lang="en-US" dirty="0" smtClean="0"/>
              <a:t>Grants</a:t>
            </a:r>
          </a:p>
          <a:p>
            <a:pPr eaLnBrk="1" hangingPunct="1">
              <a:spcBef>
                <a:spcPct val="100000"/>
              </a:spcBef>
            </a:pPr>
            <a:r>
              <a:rPr lang="en-US" dirty="0" smtClean="0"/>
              <a:t>Loans</a:t>
            </a:r>
          </a:p>
          <a:p>
            <a:pPr eaLnBrk="1" hangingPunct="1">
              <a:spcBef>
                <a:spcPct val="100000"/>
              </a:spcBef>
            </a:pPr>
            <a:r>
              <a:rPr lang="en-US" dirty="0" smtClean="0"/>
              <a:t>Employment</a:t>
            </a:r>
          </a:p>
        </p:txBody>
      </p:sp>
      <p:sp>
        <p:nvSpPr>
          <p:cNvPr id="31748" name="TextBox 2"/>
          <p:cNvSpPr txBox="1">
            <a:spLocks noChangeArrowheads="1"/>
          </p:cNvSpPr>
          <p:nvPr/>
        </p:nvSpPr>
        <p:spPr bwMode="auto">
          <a:xfrm>
            <a:off x="4419600" y="213995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dirty="0"/>
              <a:t>Gift Aid</a:t>
            </a:r>
          </a:p>
        </p:txBody>
      </p:sp>
      <p:sp>
        <p:nvSpPr>
          <p:cNvPr id="31750" name="TextBox 4"/>
          <p:cNvSpPr txBox="1">
            <a:spLocks noChangeArrowheads="1"/>
          </p:cNvSpPr>
          <p:nvPr/>
        </p:nvSpPr>
        <p:spPr bwMode="auto">
          <a:xfrm>
            <a:off x="4419600" y="3962400"/>
            <a:ext cx="396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0" dirty="0"/>
              <a:t>Self-Help </a:t>
            </a:r>
            <a:r>
              <a:rPr lang="en-US" sz="3200" b="0" dirty="0" smtClean="0"/>
              <a:t>Aid</a:t>
            </a:r>
            <a:endParaRPr lang="en-US" sz="3200" b="0" dirty="0"/>
          </a:p>
        </p:txBody>
      </p:sp>
      <p:sp>
        <p:nvSpPr>
          <p:cNvPr id="8" name="Right Brace 1"/>
          <p:cNvSpPr>
            <a:spLocks/>
          </p:cNvSpPr>
          <p:nvPr/>
        </p:nvSpPr>
        <p:spPr bwMode="auto">
          <a:xfrm>
            <a:off x="3276600" y="3581400"/>
            <a:ext cx="914400" cy="1295400"/>
          </a:xfrm>
          <a:prstGeom prst="rightBrace">
            <a:avLst>
              <a:gd name="adj1" fmla="val 833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250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Gift Aid: Scholarships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663" indent="-347663" eaLnBrk="1" hangingPunct="1">
              <a:spcBef>
                <a:spcPts val="5400"/>
              </a:spcBef>
            </a:pPr>
            <a:r>
              <a:rPr lang="en-US" dirty="0" smtClean="0"/>
              <a:t>Money that does not have to be paid back</a:t>
            </a:r>
          </a:p>
          <a:p>
            <a:pPr marL="347663" indent="-347663" eaLnBrk="1" hangingPunct="1">
              <a:spcBef>
                <a:spcPts val="5400"/>
              </a:spcBef>
            </a:pPr>
            <a:r>
              <a:rPr lang="en-US" dirty="0" smtClean="0"/>
              <a:t>Awarded on the basis of merit, skill, or unique characteristic</a:t>
            </a:r>
          </a:p>
        </p:txBody>
      </p:sp>
    </p:spTree>
    <p:extLst>
      <p:ext uri="{BB962C8B-B14F-4D97-AF65-F5344CB8AC3E}">
        <p14:creationId xmlns:p14="http://schemas.microsoft.com/office/powerpoint/2010/main" val="30553449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1387</Words>
  <Application>Microsoft Office PowerPoint</Application>
  <PresentationFormat>On-screen Show (4:3)</PresentationFormat>
  <Paragraphs>271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Topics We Will Discuss Tonight</vt:lpstr>
      <vt:lpstr>What is Financial Aid?</vt:lpstr>
      <vt:lpstr>What is Cost of Attendance (COA)?</vt:lpstr>
      <vt:lpstr>What is Expected Family Contribution (EFC)?</vt:lpstr>
      <vt:lpstr>What is Financial Need?</vt:lpstr>
      <vt:lpstr>Categories of Financial Aid</vt:lpstr>
      <vt:lpstr>Types of Financial Aid</vt:lpstr>
      <vt:lpstr>Gift Aid: Scholarships</vt:lpstr>
      <vt:lpstr>Gift Aid: Grants</vt:lpstr>
      <vt:lpstr>Self-Help Aid: Loans</vt:lpstr>
      <vt:lpstr>Self-Help Aid: Work-Study Employment</vt:lpstr>
      <vt:lpstr>Sources of Financial Aid</vt:lpstr>
      <vt:lpstr>Federal Government</vt:lpstr>
      <vt:lpstr>Federal Student Aid Programs</vt:lpstr>
      <vt:lpstr>States</vt:lpstr>
      <vt:lpstr>Colleges and Universities</vt:lpstr>
      <vt:lpstr>Private Sources</vt:lpstr>
      <vt:lpstr>Civic Organizations and Churches</vt:lpstr>
      <vt:lpstr>Employers</vt:lpstr>
      <vt:lpstr>Free Application for Federal Student Aid (FAFSA)</vt:lpstr>
      <vt:lpstr>FAFSA</vt:lpstr>
      <vt:lpstr>FAFSA</vt:lpstr>
      <vt:lpstr>FAFSA on the Web (FOTW)</vt:lpstr>
      <vt:lpstr>FAFSA on the Web</vt:lpstr>
      <vt:lpstr>FAFSA on the Web</vt:lpstr>
      <vt:lpstr>IRS Data Retrieval Tool </vt:lpstr>
      <vt:lpstr>IRS Data Retrieval Tool </vt:lpstr>
      <vt:lpstr>IRS Data Retrieval Tool</vt:lpstr>
      <vt:lpstr>FSA ID</vt:lpstr>
      <vt:lpstr>FAFSA on the Web Worksheet</vt:lpstr>
      <vt:lpstr>General Student Information</vt:lpstr>
      <vt:lpstr>Student Dependency Status</vt:lpstr>
      <vt:lpstr>Information About Parents of Dependent Students</vt:lpstr>
      <vt:lpstr>Information About Student (and Spouse)</vt:lpstr>
      <vt:lpstr>Additional Information</vt:lpstr>
      <vt:lpstr>Signatures</vt:lpstr>
      <vt:lpstr>Frequent FAFSA Errors</vt:lpstr>
      <vt:lpstr>FAFSA Processing Results</vt:lpstr>
      <vt:lpstr>FAFSA Processing Results</vt:lpstr>
      <vt:lpstr>FAFSA Processing Results</vt:lpstr>
      <vt:lpstr>Student Aid Report</vt:lpstr>
      <vt:lpstr>Making Corrections</vt:lpstr>
      <vt:lpstr>Special Circumstances</vt:lpstr>
      <vt:lpstr>Special Circumstances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Schlichting</dc:creator>
  <cp:lastModifiedBy>aschroeder</cp:lastModifiedBy>
  <cp:revision>56</cp:revision>
  <cp:lastPrinted>2016-01-11T20:44:50Z</cp:lastPrinted>
  <dcterms:created xsi:type="dcterms:W3CDTF">2013-09-17T18:31:42Z</dcterms:created>
  <dcterms:modified xsi:type="dcterms:W3CDTF">2016-01-21T18:20:34Z</dcterms:modified>
</cp:coreProperties>
</file>